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Abril Fatface" charset="-94"/>
      <p:regular r:id="rId23"/>
    </p:embeddedFont>
    <p:embeddedFont>
      <p:font typeface="Arimo Bold" charset="0"/>
      <p:regular r:id="rId24"/>
    </p:embeddedFont>
    <p:embeddedFont>
      <p:font typeface="DM Sans Bold" charset="-94"/>
      <p:regular r:id="rId25"/>
    </p:embeddedFont>
    <p:embeddedFont>
      <p:font typeface="DM Sans" charset="-9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-6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19139" flipH="1">
            <a:off x="1717312" y="-2532663"/>
            <a:ext cx="14853376" cy="15352326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700" y="7129449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8353421" y="8622030"/>
            <a:ext cx="1581157" cy="1581157"/>
          </a:xfrm>
          <a:custGeom>
            <a:avLst/>
            <a:gdLst/>
            <a:ahLst/>
            <a:cxnLst/>
            <a:rect l="l" t="t" r="r" b="b"/>
            <a:pathLst>
              <a:path w="1581157" h="1581157">
                <a:moveTo>
                  <a:pt x="0" y="0"/>
                </a:moveTo>
                <a:lnTo>
                  <a:pt x="1581158" y="0"/>
                </a:lnTo>
                <a:lnTo>
                  <a:pt x="1581158" y="1581157"/>
                </a:lnTo>
                <a:lnTo>
                  <a:pt x="0" y="1581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699" y="2773023"/>
            <a:ext cx="14540532" cy="3057519"/>
            <a:chOff x="0" y="0"/>
            <a:chExt cx="19387375" cy="407669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9387375" cy="2854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800"/>
                </a:lnSpc>
              </a:pPr>
              <a:r>
                <a:rPr lang="en-US" sz="14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Ahlak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400417"/>
              <a:ext cx="1938737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Bilim ve Araştırma Etiği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0"/>
            <a:ext cx="18288000" cy="1504007"/>
          </a:xfrm>
          <a:custGeom>
            <a:avLst/>
            <a:gdLst/>
            <a:ahLst/>
            <a:cxnLst/>
            <a:rect l="l" t="t" r="r" b="b"/>
            <a:pathLst>
              <a:path w="18288000" h="1504007">
                <a:moveTo>
                  <a:pt x="0" y="0"/>
                </a:moveTo>
                <a:lnTo>
                  <a:pt x="18288000" y="0"/>
                </a:lnTo>
                <a:lnTo>
                  <a:pt x="18288000" y="1504007"/>
                </a:lnTo>
                <a:lnTo>
                  <a:pt x="0" y="150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" r="-363" b="-1431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602456" y="8098155"/>
            <a:ext cx="768645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Dr. Serhat YAŞAR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7415535" cy="5143500"/>
          </a:xfrm>
          <a:custGeom>
            <a:avLst/>
            <a:gdLst/>
            <a:ahLst/>
            <a:cxnLst/>
            <a:rect l="l" t="t" r="r" b="b"/>
            <a:pathLst>
              <a:path w="7415535" h="5143500">
                <a:moveTo>
                  <a:pt x="0" y="0"/>
                </a:moveTo>
                <a:lnTo>
                  <a:pt x="7415535" y="0"/>
                </a:lnTo>
                <a:lnTo>
                  <a:pt x="741553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38937" y="4114800"/>
            <a:ext cx="7720363" cy="5143500"/>
          </a:xfrm>
          <a:custGeom>
            <a:avLst/>
            <a:gdLst/>
            <a:ahLst/>
            <a:cxnLst/>
            <a:rect l="l" t="t" r="r" b="b"/>
            <a:pathLst>
              <a:path w="7720363" h="5143500">
                <a:moveTo>
                  <a:pt x="0" y="0"/>
                </a:moveTo>
                <a:lnTo>
                  <a:pt x="7720363" y="0"/>
                </a:lnTo>
                <a:lnTo>
                  <a:pt x="772036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4861728" cy="6612186"/>
          </a:xfrm>
          <a:custGeom>
            <a:avLst/>
            <a:gdLst/>
            <a:ahLst/>
            <a:cxnLst/>
            <a:rect l="l" t="t" r="r" b="b"/>
            <a:pathLst>
              <a:path w="4861728" h="6612186">
                <a:moveTo>
                  <a:pt x="0" y="0"/>
                </a:moveTo>
                <a:lnTo>
                  <a:pt x="4861728" y="0"/>
                </a:lnTo>
                <a:lnTo>
                  <a:pt x="4861728" y="6612186"/>
                </a:lnTo>
                <a:lnTo>
                  <a:pt x="0" y="6612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68457" y="1908672"/>
            <a:ext cx="4890843" cy="7349628"/>
          </a:xfrm>
          <a:custGeom>
            <a:avLst/>
            <a:gdLst/>
            <a:ahLst/>
            <a:cxnLst/>
            <a:rect l="l" t="t" r="r" b="b"/>
            <a:pathLst>
              <a:path w="4890843" h="7349628">
                <a:moveTo>
                  <a:pt x="0" y="0"/>
                </a:moveTo>
                <a:lnTo>
                  <a:pt x="4890843" y="0"/>
                </a:lnTo>
                <a:lnTo>
                  <a:pt x="4890843" y="7349628"/>
                </a:lnTo>
                <a:lnTo>
                  <a:pt x="0" y="7349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60721" cy="6235835"/>
          </a:xfrm>
          <a:custGeom>
            <a:avLst/>
            <a:gdLst/>
            <a:ahLst/>
            <a:cxnLst/>
            <a:rect l="l" t="t" r="r" b="b"/>
            <a:pathLst>
              <a:path w="5960721" h="6235835">
                <a:moveTo>
                  <a:pt x="0" y="0"/>
                </a:moveTo>
                <a:lnTo>
                  <a:pt x="5960721" y="0"/>
                </a:lnTo>
                <a:lnTo>
                  <a:pt x="5960721" y="6235835"/>
                </a:lnTo>
                <a:lnTo>
                  <a:pt x="0" y="6235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965" r="-4332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96218" y="3395218"/>
            <a:ext cx="5863082" cy="5863082"/>
          </a:xfrm>
          <a:custGeom>
            <a:avLst/>
            <a:gdLst/>
            <a:ahLst/>
            <a:cxnLst/>
            <a:rect l="l" t="t" r="r" b="b"/>
            <a:pathLst>
              <a:path w="5863082" h="5863082">
                <a:moveTo>
                  <a:pt x="0" y="0"/>
                </a:moveTo>
                <a:lnTo>
                  <a:pt x="5863082" y="0"/>
                </a:lnTo>
                <a:lnTo>
                  <a:pt x="5863082" y="5863082"/>
                </a:lnTo>
                <a:lnTo>
                  <a:pt x="0" y="5863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45728"/>
            <a:ext cx="16230600" cy="482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Ama iyi insanlar da kötü şeyler yapar...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008">
            <a:off x="1028698" y="8482094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279654" y="8489238"/>
            <a:ext cx="3728688" cy="1802525"/>
          </a:xfrm>
          <a:custGeom>
            <a:avLst/>
            <a:gdLst/>
            <a:ahLst/>
            <a:cxnLst/>
            <a:rect l="l" t="t" r="r" b="b"/>
            <a:pathLst>
              <a:path w="3728688" h="1802525">
                <a:moveTo>
                  <a:pt x="0" y="0"/>
                </a:moveTo>
                <a:lnTo>
                  <a:pt x="3728689" y="0"/>
                </a:lnTo>
                <a:lnTo>
                  <a:pt x="3728689" y="1802524"/>
                </a:lnTo>
                <a:lnTo>
                  <a:pt x="0" y="1802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89503" y="3676650"/>
            <a:ext cx="8308991" cy="4709110"/>
          </a:xfrm>
          <a:custGeom>
            <a:avLst/>
            <a:gdLst/>
            <a:ahLst/>
            <a:cxnLst/>
            <a:rect l="l" t="t" r="r" b="b"/>
            <a:pathLst>
              <a:path w="8308991" h="4709110">
                <a:moveTo>
                  <a:pt x="0" y="0"/>
                </a:moveTo>
                <a:lnTo>
                  <a:pt x="8308991" y="0"/>
                </a:lnTo>
                <a:lnTo>
                  <a:pt x="8308991" y="4709110"/>
                </a:lnTo>
                <a:lnTo>
                  <a:pt x="0" y="4709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44" b="-684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28700"/>
            <a:ext cx="16230600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0"/>
              </a:lnSpc>
              <a:spcBef>
                <a:spcPct val="0"/>
              </a:spcBef>
            </a:pPr>
            <a:r>
              <a:rPr lang="en-US" sz="87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Bir Çocuğun Ahlakına Yön Veren Dinamikler Nelerdir?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697" y="3217788"/>
            <a:ext cx="5050491" cy="3950620"/>
            <a:chOff x="0" y="0"/>
            <a:chExt cx="1145014" cy="8956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014" cy="895659"/>
            </a:xfrm>
            <a:custGeom>
              <a:avLst/>
              <a:gdLst/>
              <a:ahLst/>
              <a:cxnLst/>
              <a:rect l="l" t="t" r="r" b="b"/>
              <a:pathLst>
                <a:path w="1145014" h="895659">
                  <a:moveTo>
                    <a:pt x="98499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35639"/>
                  </a:lnTo>
                  <a:lnTo>
                    <a:pt x="160020" y="895659"/>
                  </a:lnTo>
                  <a:lnTo>
                    <a:pt x="984994" y="895659"/>
                  </a:lnTo>
                  <a:lnTo>
                    <a:pt x="1145014" y="735639"/>
                  </a:lnTo>
                  <a:lnTo>
                    <a:pt x="1145014" y="160020"/>
                  </a:lnTo>
                  <a:lnTo>
                    <a:pt x="984994" y="0"/>
                  </a:lnTo>
                  <a:close/>
                </a:path>
              </a:pathLst>
            </a:custGeom>
            <a:solidFill>
              <a:srgbClr val="F6956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34925"/>
              <a:ext cx="1018014" cy="797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00"/>
                </a:lnSpc>
              </a:pPr>
              <a:r>
                <a:rPr lang="en-US" sz="2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Psikolojik </a:t>
              </a:r>
            </a:p>
            <a:p>
              <a:pPr algn="l">
                <a:lnSpc>
                  <a:spcPts val="2600"/>
                </a:lnSpc>
              </a:pPr>
              <a:r>
                <a:rPr lang="en-US" sz="2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Dinamikler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82390" y="3217788"/>
            <a:ext cx="5030833" cy="3950620"/>
            <a:chOff x="0" y="0"/>
            <a:chExt cx="1140557" cy="8956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0557" cy="895659"/>
            </a:xfrm>
            <a:custGeom>
              <a:avLst/>
              <a:gdLst/>
              <a:ahLst/>
              <a:cxnLst/>
              <a:rect l="l" t="t" r="r" b="b"/>
              <a:pathLst>
                <a:path w="1140557" h="895659">
                  <a:moveTo>
                    <a:pt x="980537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35639"/>
                  </a:lnTo>
                  <a:lnTo>
                    <a:pt x="160020" y="895659"/>
                  </a:lnTo>
                  <a:lnTo>
                    <a:pt x="980537" y="895659"/>
                  </a:lnTo>
                  <a:lnTo>
                    <a:pt x="1140557" y="735639"/>
                  </a:lnTo>
                  <a:lnTo>
                    <a:pt x="1140557" y="160020"/>
                  </a:lnTo>
                  <a:lnTo>
                    <a:pt x="980537" y="0"/>
                  </a:lnTo>
                  <a:close/>
                </a:path>
              </a:pathLst>
            </a:custGeom>
            <a:solidFill>
              <a:srgbClr val="E0D2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63500" y="34925"/>
              <a:ext cx="1013557" cy="797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2600"/>
                </a:lnSpc>
              </a:pPr>
              <a:r>
                <a:rPr lang="en-US" sz="2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Psiko-sosyal </a:t>
              </a:r>
            </a:p>
            <a:p>
              <a:pPr algn="r">
                <a:lnSpc>
                  <a:spcPts val="2600"/>
                </a:lnSpc>
              </a:pPr>
              <a:r>
                <a:rPr lang="en-US" sz="2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Dinamikler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532692" y="3213025"/>
            <a:ext cx="3696195" cy="3960145"/>
            <a:chOff x="0" y="0"/>
            <a:chExt cx="812800" cy="8708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70843"/>
            </a:xfrm>
            <a:custGeom>
              <a:avLst/>
              <a:gdLst/>
              <a:ahLst/>
              <a:cxnLst/>
              <a:rect l="l" t="t" r="r" b="b"/>
              <a:pathLst>
                <a:path w="812800" h="870843">
                  <a:moveTo>
                    <a:pt x="574675" y="0"/>
                  </a:moveTo>
                  <a:lnTo>
                    <a:pt x="812800" y="238125"/>
                  </a:lnTo>
                  <a:lnTo>
                    <a:pt x="812800" y="632718"/>
                  </a:lnTo>
                  <a:lnTo>
                    <a:pt x="574675" y="870843"/>
                  </a:lnTo>
                  <a:lnTo>
                    <a:pt x="238125" y="870843"/>
                  </a:lnTo>
                  <a:lnTo>
                    <a:pt x="0" y="632718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solidFill>
              <a:srgbClr val="FEFB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63500" y="34925"/>
              <a:ext cx="685800" cy="77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31801" lvl="1" indent="-215900" algn="ctr">
                <a:lnSpc>
                  <a:spcPts val="2600"/>
                </a:lnSpc>
                <a:buFont typeface="Arial"/>
                <a:buChar char="•"/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rot="1008">
            <a:off x="1028698" y="8482094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7279654" y="8489238"/>
            <a:ext cx="3728688" cy="1802525"/>
          </a:xfrm>
          <a:custGeom>
            <a:avLst/>
            <a:gdLst/>
            <a:ahLst/>
            <a:cxnLst/>
            <a:rect l="l" t="t" r="r" b="b"/>
            <a:pathLst>
              <a:path w="3728688" h="1802525">
                <a:moveTo>
                  <a:pt x="0" y="0"/>
                </a:moveTo>
                <a:lnTo>
                  <a:pt x="3728689" y="0"/>
                </a:lnTo>
                <a:lnTo>
                  <a:pt x="3728689" y="1802524"/>
                </a:lnTo>
                <a:lnTo>
                  <a:pt x="0" y="1802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32904" y="3213025"/>
            <a:ext cx="7863927" cy="4563244"/>
          </a:xfrm>
          <a:custGeom>
            <a:avLst/>
            <a:gdLst/>
            <a:ahLst/>
            <a:cxnLst/>
            <a:rect l="l" t="t" r="r" b="b"/>
            <a:pathLst>
              <a:path w="7863927" h="4563244">
                <a:moveTo>
                  <a:pt x="0" y="0"/>
                </a:moveTo>
                <a:lnTo>
                  <a:pt x="7863927" y="0"/>
                </a:lnTo>
                <a:lnTo>
                  <a:pt x="7863927" y="4563244"/>
                </a:lnTo>
                <a:lnTo>
                  <a:pt x="0" y="4563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19" b="-5519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1028700"/>
            <a:ext cx="8115299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40"/>
              </a:lnSpc>
              <a:spcBef>
                <a:spcPct val="0"/>
              </a:spcBef>
            </a:pPr>
            <a:r>
              <a:rPr lang="en-US" sz="87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Ne Etkiler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699" y="1208088"/>
            <a:ext cx="7976732" cy="412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Psikolojik </a:t>
            </a:r>
          </a:p>
          <a:p>
            <a:pPr algn="l">
              <a:lnSpc>
                <a:spcPts val="10800"/>
              </a:lnSpc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Dinamikler</a:t>
            </a:r>
          </a:p>
          <a:p>
            <a:pPr algn="l">
              <a:lnSpc>
                <a:spcPts val="10800"/>
              </a:lnSpc>
              <a:spcBef>
                <a:spcPct val="0"/>
              </a:spcBef>
            </a:pPr>
            <a:endParaRPr lang="en-US" sz="90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473297" y="6205364"/>
            <a:ext cx="3786004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Dayanışma</a:t>
            </a:r>
          </a:p>
          <a:p>
            <a:pPr algn="l">
              <a:lnSpc>
                <a:spcPts val="4200"/>
              </a:lnSpc>
            </a:pPr>
            <a:endParaRPr lang="en-US" sz="35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28699" y="4699912"/>
            <a:ext cx="3786004" cy="3115177"/>
            <a:chOff x="0" y="0"/>
            <a:chExt cx="5048005" cy="4153570"/>
          </a:xfrm>
        </p:grpSpPr>
        <p:sp>
          <p:nvSpPr>
            <p:cNvPr id="7" name="TextBox 7"/>
            <p:cNvSpPr txBox="1"/>
            <p:nvPr/>
          </p:nvSpPr>
          <p:spPr>
            <a:xfrm>
              <a:off x="0" y="2010445"/>
              <a:ext cx="5048005" cy="2143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Hemşeri Kayırması</a:t>
              </a:r>
            </a:p>
            <a:p>
              <a:pPr algn="l">
                <a:lnSpc>
                  <a:spcPts val="4200"/>
                </a:lnSpc>
              </a:pPr>
              <a:endPara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2" y="0"/>
              <a:ext cx="1083592" cy="1360675"/>
            </a:xfrm>
            <a:custGeom>
              <a:avLst/>
              <a:gdLst/>
              <a:ahLst/>
              <a:cxnLst/>
              <a:rect l="l" t="t" r="r" b="b"/>
              <a:pathLst>
                <a:path w="1083592" h="1360675">
                  <a:moveTo>
                    <a:pt x="0" y="0"/>
                  </a:moveTo>
                  <a:lnTo>
                    <a:pt x="1083592" y="0"/>
                  </a:lnTo>
                  <a:lnTo>
                    <a:pt x="1083592" y="1360675"/>
                  </a:lnTo>
                  <a:lnTo>
                    <a:pt x="0" y="1360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681475" y="4836671"/>
            <a:ext cx="892017" cy="888773"/>
          </a:xfrm>
          <a:custGeom>
            <a:avLst/>
            <a:gdLst/>
            <a:ahLst/>
            <a:cxnLst/>
            <a:rect l="l" t="t" r="r" b="b"/>
            <a:pathLst>
              <a:path w="892017" h="888773">
                <a:moveTo>
                  <a:pt x="0" y="0"/>
                </a:moveTo>
                <a:lnTo>
                  <a:pt x="892017" y="0"/>
                </a:lnTo>
                <a:lnTo>
                  <a:pt x="892017" y="888773"/>
                </a:lnTo>
                <a:lnTo>
                  <a:pt x="0" y="888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699" y="1208088"/>
            <a:ext cx="7976732" cy="412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Psiko-Sosyal </a:t>
            </a:r>
          </a:p>
          <a:p>
            <a:pPr algn="l">
              <a:lnSpc>
                <a:spcPts val="10800"/>
              </a:lnSpc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Dinamikler</a:t>
            </a:r>
          </a:p>
          <a:p>
            <a:pPr algn="l">
              <a:lnSpc>
                <a:spcPts val="10800"/>
              </a:lnSpc>
              <a:spcBef>
                <a:spcPct val="0"/>
              </a:spcBef>
            </a:pPr>
            <a:endParaRPr lang="en-US" sz="90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473297" y="6205364"/>
            <a:ext cx="3786004" cy="320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Din</a:t>
            </a:r>
          </a:p>
          <a:p>
            <a:pPr algn="l">
              <a:lnSpc>
                <a:spcPts val="4200"/>
              </a:lnSpc>
            </a:pPr>
            <a:r>
              <a: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Kitle İletişim Araçları</a:t>
            </a:r>
          </a:p>
          <a:p>
            <a:pPr algn="l">
              <a:lnSpc>
                <a:spcPts val="4200"/>
              </a:lnSpc>
            </a:pPr>
            <a:r>
              <a: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Ekonomi</a:t>
            </a:r>
          </a:p>
          <a:p>
            <a:pPr algn="l">
              <a:lnSpc>
                <a:spcPts val="4200"/>
              </a:lnSpc>
            </a:pPr>
            <a:r>
              <a: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Kültür</a:t>
            </a:r>
          </a:p>
          <a:p>
            <a:pPr algn="l">
              <a:lnSpc>
                <a:spcPts val="4200"/>
              </a:lnSpc>
            </a:pPr>
            <a:endParaRPr lang="en-US" sz="35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28699" y="4699912"/>
            <a:ext cx="3786004" cy="5248777"/>
            <a:chOff x="0" y="0"/>
            <a:chExt cx="5048005" cy="6998370"/>
          </a:xfrm>
        </p:grpSpPr>
        <p:sp>
          <p:nvSpPr>
            <p:cNvPr id="7" name="TextBox 7"/>
            <p:cNvSpPr txBox="1"/>
            <p:nvPr/>
          </p:nvSpPr>
          <p:spPr>
            <a:xfrm>
              <a:off x="0" y="2010445"/>
              <a:ext cx="5048005" cy="49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Kalıtım ve Çevre</a:t>
              </a:r>
            </a:p>
            <a:p>
              <a:pPr algn="l"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Aile</a:t>
              </a:r>
            </a:p>
            <a:p>
              <a:pPr algn="l"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Akran ve Arkadaş Çevresi</a:t>
              </a:r>
            </a:p>
            <a:p>
              <a:pPr algn="l"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Eğitim</a:t>
              </a:r>
            </a:p>
            <a:p>
              <a:pPr algn="l">
                <a:lnSpc>
                  <a:spcPts val="4200"/>
                </a:lnSpc>
              </a:pPr>
              <a:endPara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  <a:p>
              <a:pPr algn="l">
                <a:lnSpc>
                  <a:spcPts val="4200"/>
                </a:lnSpc>
              </a:pPr>
              <a:endPara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2" y="0"/>
              <a:ext cx="1083592" cy="1360675"/>
            </a:xfrm>
            <a:custGeom>
              <a:avLst/>
              <a:gdLst/>
              <a:ahLst/>
              <a:cxnLst/>
              <a:rect l="l" t="t" r="r" b="b"/>
              <a:pathLst>
                <a:path w="1083592" h="1360675">
                  <a:moveTo>
                    <a:pt x="0" y="0"/>
                  </a:moveTo>
                  <a:lnTo>
                    <a:pt x="1083592" y="0"/>
                  </a:lnTo>
                  <a:lnTo>
                    <a:pt x="1083592" y="1360675"/>
                  </a:lnTo>
                  <a:lnTo>
                    <a:pt x="0" y="1360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681475" y="4836671"/>
            <a:ext cx="892017" cy="888773"/>
          </a:xfrm>
          <a:custGeom>
            <a:avLst/>
            <a:gdLst/>
            <a:ahLst/>
            <a:cxnLst/>
            <a:rect l="l" t="t" r="r" b="b"/>
            <a:pathLst>
              <a:path w="892017" h="888773">
                <a:moveTo>
                  <a:pt x="0" y="0"/>
                </a:moveTo>
                <a:lnTo>
                  <a:pt x="892017" y="0"/>
                </a:lnTo>
                <a:lnTo>
                  <a:pt x="892017" y="888773"/>
                </a:lnTo>
                <a:lnTo>
                  <a:pt x="0" y="888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70559" y="-3540568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09573" y="1479016"/>
            <a:ext cx="6024896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80"/>
              </a:lnSpc>
              <a:spcBef>
                <a:spcPct val="0"/>
              </a:spcBef>
            </a:pPr>
            <a:r>
              <a:rPr lang="en-US" sz="84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Ahlak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09573" y="4508057"/>
            <a:ext cx="6024896" cy="6195402"/>
            <a:chOff x="0" y="0"/>
            <a:chExt cx="8033195" cy="8260536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803319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 u="sng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rId3" action="ppaction://hlinksldjump"/>
                </a:rPr>
                <a:t>Giriş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52881"/>
              <a:ext cx="803319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295400" lvl="2" indent="-431800" algn="l">
                <a:lnSpc>
                  <a:spcPts val="4200"/>
                </a:lnSpc>
                <a:buFont typeface="Arial"/>
                <a:buChar char="⚬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Ahlak Gelişimi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772437"/>
              <a:ext cx="8033195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295400" lvl="2" indent="-431800" algn="l">
                <a:lnSpc>
                  <a:spcPts val="4200"/>
                </a:lnSpc>
                <a:buFont typeface="Arial"/>
                <a:buChar char="⚬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Ahlakın Tanımı Kapsamı ve Önemi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403193"/>
              <a:ext cx="8033195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295400" lvl="2" indent="-431800" algn="l">
                <a:lnSpc>
                  <a:spcPts val="4200"/>
                </a:lnSpc>
                <a:buFont typeface="Arial"/>
                <a:buChar char="⚬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rId4" action="ppaction://hlinksldjump"/>
                </a:rPr>
                <a:t>Ahlak Gelişimine İlişkin Kavramlar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033949"/>
              <a:ext cx="8033195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 u="sng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rId5" action="ppaction://hlinksldjump"/>
                </a:rPr>
                <a:t>Ahlak Gelişimine Yön Veren Görüşler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584261"/>
              <a:ext cx="803319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 u="sng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" action="ppaction://noaction"/>
                </a:rPr>
                <a:t>Kapsam ve Sınırlamalar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4705"/>
              <a:ext cx="803319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295400" lvl="2" indent="-431800" algn="l">
                <a:lnSpc>
                  <a:spcPts val="4200"/>
                </a:lnSpc>
                <a:buFont typeface="Arial"/>
                <a:buChar char="⚬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" action="ppaction://noaction"/>
                </a:rPr>
                <a:t>Piaget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951074" y="4508057"/>
            <a:ext cx="7574152" cy="3749268"/>
            <a:chOff x="0" y="0"/>
            <a:chExt cx="10098870" cy="499902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852881"/>
              <a:ext cx="1009887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295400" lvl="2" indent="-431800" algn="l">
                <a:lnSpc>
                  <a:spcPts val="4200"/>
                </a:lnSpc>
                <a:buFont typeface="Arial"/>
                <a:buChar char="⚬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" action="ppaction://noaction"/>
                </a:rPr>
                <a:t>Gilligan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009887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295400" lvl="2" indent="-431800" algn="l">
                <a:lnSpc>
                  <a:spcPts val="4200"/>
                </a:lnSpc>
                <a:buFont typeface="Arial"/>
                <a:buChar char="⚬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" action="ppaction://noaction"/>
                </a:rPr>
                <a:t>Kohlberg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322749"/>
              <a:ext cx="1009887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 u="sng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" action="ppaction://noaction"/>
                </a:rPr>
                <a:t>Sonuç ve Öneriler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772437"/>
              <a:ext cx="1009887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295400" lvl="2" indent="-431800" algn="l">
                <a:lnSpc>
                  <a:spcPts val="4200"/>
                </a:lnSpc>
                <a:buFont typeface="Arial"/>
                <a:buChar char="⚬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" action="ppaction://noaction"/>
                </a:rPr>
                <a:t>Dewey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691993"/>
              <a:ext cx="10098870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 u="sng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" action="ppaction://noaction"/>
                </a:rPr>
                <a:t>Ahlak Gelişim Kuramlarının Eğitsel Doğurguları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1409573" y="3629073"/>
            <a:ext cx="1511565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Freeform 19"/>
          <p:cNvSpPr/>
          <p:nvPr/>
        </p:nvSpPr>
        <p:spPr>
          <a:xfrm>
            <a:off x="15678143" y="1028700"/>
            <a:ext cx="1581157" cy="1581157"/>
          </a:xfrm>
          <a:custGeom>
            <a:avLst/>
            <a:gdLst/>
            <a:ahLst/>
            <a:cxnLst/>
            <a:rect l="l" t="t" r="r" b="b"/>
            <a:pathLst>
              <a:path w="1581157" h="1581157">
                <a:moveTo>
                  <a:pt x="0" y="0"/>
                </a:moveTo>
                <a:lnTo>
                  <a:pt x="1581157" y="0"/>
                </a:lnTo>
                <a:lnTo>
                  <a:pt x="1581157" y="1581157"/>
                </a:lnTo>
                <a:lnTo>
                  <a:pt x="0" y="15811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94786" y="2076446"/>
            <a:ext cx="8588369" cy="8037803"/>
            <a:chOff x="0" y="0"/>
            <a:chExt cx="11451159" cy="10717071"/>
          </a:xfrm>
        </p:grpSpPr>
        <p:sp>
          <p:nvSpPr>
            <p:cNvPr id="3" name="TextBox 3"/>
            <p:cNvSpPr txBox="1"/>
            <p:nvPr/>
          </p:nvSpPr>
          <p:spPr>
            <a:xfrm>
              <a:off x="0" y="2513929"/>
              <a:ext cx="11451159" cy="8203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47" lvl="1" indent="-377824" algn="l">
                <a:lnSpc>
                  <a:spcPts val="4899"/>
                </a:lnSpc>
                <a:buFont typeface="Arial"/>
                <a:buChar char="•"/>
              </a:pPr>
              <a:r>
                <a:rPr lang="en-US" sz="3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TDK’ ya göre</a:t>
              </a:r>
            </a:p>
            <a:p>
              <a:pPr marL="1511295" lvl="2" indent="-503765" algn="l">
                <a:lnSpc>
                  <a:spcPts val="4899"/>
                </a:lnSpc>
                <a:buFont typeface="Arial"/>
                <a:buChar char="⚬"/>
              </a:pPr>
              <a:r>
                <a:rPr lang="en-US" sz="3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Bir toplum içinde kişilerin benimsedikleri, uymak zorunda bulundukları davranış biçimleri ve kuralları</a:t>
              </a:r>
            </a:p>
            <a:p>
              <a:pPr marL="1511295" lvl="2" indent="-503765" algn="l">
                <a:lnSpc>
                  <a:spcPts val="4899"/>
                </a:lnSpc>
                <a:buFont typeface="Arial"/>
                <a:buChar char="⚬"/>
              </a:pPr>
              <a:r>
                <a:rPr lang="en-US" sz="3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Belli bir toplumun belli bir döneminde bireysel ve toplumsal davranış kurallarını saptayan ve inceleyen bilim</a:t>
              </a:r>
            </a:p>
            <a:p>
              <a:pPr marL="1511295" lvl="2" indent="-503765" algn="l">
                <a:lnSpc>
                  <a:spcPts val="4899"/>
                </a:lnSpc>
                <a:buFont typeface="Arial"/>
                <a:buChar char="⚬"/>
              </a:pPr>
              <a:r>
                <a:rPr lang="en-US" sz="3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İyi nitelikler ve güzel huylar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1451159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  <a:spcBef>
                  <a:spcPct val="0"/>
                </a:spcBef>
              </a:pPr>
              <a:r>
                <a:rPr lang="en-US" sz="9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Ahlak nedir?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3061210" y="684782"/>
            <a:ext cx="474413" cy="462991"/>
          </a:xfrm>
          <a:custGeom>
            <a:avLst/>
            <a:gdLst/>
            <a:ahLst/>
            <a:cxnLst/>
            <a:rect l="l" t="t" r="r" b="b"/>
            <a:pathLst>
              <a:path w="474413" h="462991">
                <a:moveTo>
                  <a:pt x="0" y="0"/>
                </a:moveTo>
                <a:lnTo>
                  <a:pt x="474412" y="0"/>
                </a:lnTo>
                <a:lnTo>
                  <a:pt x="474412" y="462991"/>
                </a:lnTo>
                <a:lnTo>
                  <a:pt x="0" y="462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797" y="0"/>
            <a:ext cx="6535239" cy="10933955"/>
          </a:xfrm>
          <a:custGeom>
            <a:avLst/>
            <a:gdLst/>
            <a:ahLst/>
            <a:cxnLst/>
            <a:rect l="l" t="t" r="r" b="b"/>
            <a:pathLst>
              <a:path w="6535239" h="10933955">
                <a:moveTo>
                  <a:pt x="0" y="0"/>
                </a:moveTo>
                <a:lnTo>
                  <a:pt x="6535239" y="0"/>
                </a:lnTo>
                <a:lnTo>
                  <a:pt x="6535239" y="10933955"/>
                </a:lnTo>
                <a:lnTo>
                  <a:pt x="0" y="10933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43" r="-3145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20866" y="7787196"/>
            <a:ext cx="1620231" cy="6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sz="3563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Mitoloji</a:t>
            </a:r>
          </a:p>
        </p:txBody>
      </p:sp>
      <p:sp>
        <p:nvSpPr>
          <p:cNvPr id="8" name="TextBox 8"/>
          <p:cNvSpPr txBox="1"/>
          <p:nvPr/>
        </p:nvSpPr>
        <p:spPr>
          <a:xfrm rot="3182240">
            <a:off x="1712665" y="5470805"/>
            <a:ext cx="722800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Etik</a:t>
            </a:r>
          </a:p>
        </p:txBody>
      </p:sp>
      <p:sp>
        <p:nvSpPr>
          <p:cNvPr id="9" name="TextBox 9"/>
          <p:cNvSpPr txBox="1"/>
          <p:nvPr/>
        </p:nvSpPr>
        <p:spPr>
          <a:xfrm rot="-2396898">
            <a:off x="3830480" y="5296238"/>
            <a:ext cx="968004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Ahlak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05184" y="4267321"/>
            <a:ext cx="1034190" cy="419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Hukuk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86469" y="1609920"/>
            <a:ext cx="3698307" cy="8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1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Toplum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85261" y="1705170"/>
            <a:ext cx="8588369" cy="7418678"/>
            <a:chOff x="0" y="0"/>
            <a:chExt cx="11451159" cy="9891571"/>
          </a:xfrm>
        </p:grpSpPr>
        <p:sp>
          <p:nvSpPr>
            <p:cNvPr id="3" name="TextBox 3"/>
            <p:cNvSpPr txBox="1"/>
            <p:nvPr/>
          </p:nvSpPr>
          <p:spPr>
            <a:xfrm>
              <a:off x="0" y="2513929"/>
              <a:ext cx="11451159" cy="7377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47" lvl="1" indent="-377824" algn="l">
                <a:lnSpc>
                  <a:spcPts val="4899"/>
                </a:lnSpc>
                <a:buFont typeface="Arial"/>
                <a:buChar char="•"/>
              </a:pPr>
              <a:r>
                <a:rPr lang="en-US" sz="3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MEB’ e göre</a:t>
              </a:r>
            </a:p>
            <a:p>
              <a:pPr marL="1511295" lvl="2" indent="-503765" algn="l">
                <a:lnSpc>
                  <a:spcPts val="4899"/>
                </a:lnSpc>
                <a:buFont typeface="Arial"/>
                <a:buChar char="⚬"/>
              </a:pPr>
              <a:r>
                <a:rPr lang="en-US" sz="3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Ahlak, bireyin toplumun değer yargılarını benimseyerek içinde bulunduğu çevreye uyum sağlaması ve kendi ilke ve değer yargılarını oluşturmasıdır. </a:t>
              </a:r>
            </a:p>
            <a:p>
              <a:pPr marL="1511295" lvl="2" indent="-503765" algn="l">
                <a:lnSpc>
                  <a:spcPts val="4899"/>
                </a:lnSpc>
                <a:buFont typeface="Arial"/>
                <a:buChar char="⚬"/>
              </a:pPr>
              <a:r>
                <a:rPr lang="en-US" sz="3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Ahlaklı olmak, topluma nasıl davranılması gerektiğinin farkında olmaktır.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1451159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  <a:spcBef>
                  <a:spcPct val="0"/>
                </a:spcBef>
              </a:pPr>
              <a:r>
                <a:rPr lang="en-US" sz="9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Ahlak nedir?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3061210" y="684782"/>
            <a:ext cx="474413" cy="462991"/>
          </a:xfrm>
          <a:custGeom>
            <a:avLst/>
            <a:gdLst/>
            <a:ahLst/>
            <a:cxnLst/>
            <a:rect l="l" t="t" r="r" b="b"/>
            <a:pathLst>
              <a:path w="474413" h="462991">
                <a:moveTo>
                  <a:pt x="0" y="0"/>
                </a:moveTo>
                <a:lnTo>
                  <a:pt x="474412" y="0"/>
                </a:lnTo>
                <a:lnTo>
                  <a:pt x="474412" y="462991"/>
                </a:lnTo>
                <a:lnTo>
                  <a:pt x="0" y="462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797" y="0"/>
            <a:ext cx="6535239" cy="10933955"/>
          </a:xfrm>
          <a:custGeom>
            <a:avLst/>
            <a:gdLst/>
            <a:ahLst/>
            <a:cxnLst/>
            <a:rect l="l" t="t" r="r" b="b"/>
            <a:pathLst>
              <a:path w="6535239" h="10933955">
                <a:moveTo>
                  <a:pt x="0" y="0"/>
                </a:moveTo>
                <a:lnTo>
                  <a:pt x="6535239" y="0"/>
                </a:lnTo>
                <a:lnTo>
                  <a:pt x="6535239" y="10933955"/>
                </a:lnTo>
                <a:lnTo>
                  <a:pt x="0" y="10933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43" r="-3145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20866" y="7787196"/>
            <a:ext cx="1620231" cy="6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sz="3563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Mitoloji</a:t>
            </a:r>
          </a:p>
        </p:txBody>
      </p:sp>
      <p:sp>
        <p:nvSpPr>
          <p:cNvPr id="8" name="TextBox 8"/>
          <p:cNvSpPr txBox="1"/>
          <p:nvPr/>
        </p:nvSpPr>
        <p:spPr>
          <a:xfrm rot="3182240">
            <a:off x="1712665" y="5352914"/>
            <a:ext cx="722800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Etik</a:t>
            </a:r>
          </a:p>
        </p:txBody>
      </p:sp>
      <p:sp>
        <p:nvSpPr>
          <p:cNvPr id="9" name="TextBox 9"/>
          <p:cNvSpPr txBox="1"/>
          <p:nvPr/>
        </p:nvSpPr>
        <p:spPr>
          <a:xfrm rot="-2396898">
            <a:off x="3830480" y="5296238"/>
            <a:ext cx="968004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Ahlak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05184" y="4267321"/>
            <a:ext cx="1034190" cy="419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Hukuk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86469" y="1609920"/>
            <a:ext cx="3698307" cy="8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1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Toplum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85261" y="1705170"/>
            <a:ext cx="8588369" cy="6180428"/>
            <a:chOff x="0" y="0"/>
            <a:chExt cx="11451159" cy="8240571"/>
          </a:xfrm>
        </p:grpSpPr>
        <p:sp>
          <p:nvSpPr>
            <p:cNvPr id="3" name="TextBox 3"/>
            <p:cNvSpPr txBox="1"/>
            <p:nvPr/>
          </p:nvSpPr>
          <p:spPr>
            <a:xfrm>
              <a:off x="0" y="2513929"/>
              <a:ext cx="11451159" cy="5726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47" lvl="1" indent="-377824" algn="l">
                <a:lnSpc>
                  <a:spcPts val="4899"/>
                </a:lnSpc>
                <a:buFont typeface="Arial"/>
                <a:buChar char="•"/>
              </a:pPr>
              <a:r>
                <a:rPr lang="en-US" sz="3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MEB’ e göre</a:t>
              </a:r>
            </a:p>
            <a:p>
              <a:pPr marL="1511295" lvl="2" indent="-503765" algn="l">
                <a:lnSpc>
                  <a:spcPts val="4899"/>
                </a:lnSpc>
                <a:buFont typeface="Arial"/>
                <a:buChar char="⚬"/>
              </a:pPr>
              <a:r>
                <a:rPr lang="en-US" sz="3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Ahlaklı olmak, toplumun tüm değerlerine olduğu gibi uyma değil, topluma etkin bir uyum sağlamak için kendi değerler sistemini oluşturmaktır.</a:t>
              </a:r>
            </a:p>
            <a:p>
              <a:pPr algn="l">
                <a:lnSpc>
                  <a:spcPts val="4899"/>
                </a:lnSpc>
              </a:pPr>
              <a:endParaRPr lang="en-US" sz="3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1451159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  <a:spcBef>
                  <a:spcPct val="0"/>
                </a:spcBef>
              </a:pPr>
              <a:r>
                <a:rPr lang="en-US" sz="9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Ahlak nedir?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3061210" y="684782"/>
            <a:ext cx="474413" cy="462991"/>
          </a:xfrm>
          <a:custGeom>
            <a:avLst/>
            <a:gdLst/>
            <a:ahLst/>
            <a:cxnLst/>
            <a:rect l="l" t="t" r="r" b="b"/>
            <a:pathLst>
              <a:path w="474413" h="462991">
                <a:moveTo>
                  <a:pt x="0" y="0"/>
                </a:moveTo>
                <a:lnTo>
                  <a:pt x="474412" y="0"/>
                </a:lnTo>
                <a:lnTo>
                  <a:pt x="474412" y="462991"/>
                </a:lnTo>
                <a:lnTo>
                  <a:pt x="0" y="462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797" y="0"/>
            <a:ext cx="6535239" cy="10933955"/>
          </a:xfrm>
          <a:custGeom>
            <a:avLst/>
            <a:gdLst/>
            <a:ahLst/>
            <a:cxnLst/>
            <a:rect l="l" t="t" r="r" b="b"/>
            <a:pathLst>
              <a:path w="6535239" h="10933955">
                <a:moveTo>
                  <a:pt x="0" y="0"/>
                </a:moveTo>
                <a:lnTo>
                  <a:pt x="6535239" y="0"/>
                </a:lnTo>
                <a:lnTo>
                  <a:pt x="6535239" y="10933955"/>
                </a:lnTo>
                <a:lnTo>
                  <a:pt x="0" y="10933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43" r="-3145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20866" y="7787196"/>
            <a:ext cx="1620231" cy="6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sz="3563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Mitoloji</a:t>
            </a:r>
          </a:p>
        </p:txBody>
      </p:sp>
      <p:sp>
        <p:nvSpPr>
          <p:cNvPr id="8" name="TextBox 8"/>
          <p:cNvSpPr txBox="1"/>
          <p:nvPr/>
        </p:nvSpPr>
        <p:spPr>
          <a:xfrm rot="3182240">
            <a:off x="1712665" y="5300175"/>
            <a:ext cx="722800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Etik</a:t>
            </a:r>
          </a:p>
        </p:txBody>
      </p:sp>
      <p:sp>
        <p:nvSpPr>
          <p:cNvPr id="9" name="TextBox 9"/>
          <p:cNvSpPr txBox="1"/>
          <p:nvPr/>
        </p:nvSpPr>
        <p:spPr>
          <a:xfrm rot="-2396898">
            <a:off x="3830480" y="5296238"/>
            <a:ext cx="968004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Ahlak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05184" y="4267321"/>
            <a:ext cx="1034190" cy="419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Hukuk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86469" y="1609920"/>
            <a:ext cx="3698307" cy="8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1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Toplum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412404">
            <a:off x="5808682" y="6172200"/>
            <a:ext cx="8075295" cy="822960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6873687" y="5138738"/>
            <a:ext cx="734068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9865" y="1917613"/>
            <a:ext cx="7764135" cy="2921000"/>
            <a:chOff x="0" y="0"/>
            <a:chExt cx="10352180" cy="3894667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0352180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800"/>
                </a:lnSpc>
                <a:spcBef>
                  <a:spcPct val="0"/>
                </a:spcBef>
              </a:pPr>
              <a:r>
                <a:rPr lang="en-US" sz="9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Ahlak nedir?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507192"/>
              <a:ext cx="10352180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Dünyanın en büyük değişkeni!!!</a:t>
              </a:r>
            </a:p>
            <a:p>
              <a:pPr algn="l">
                <a:lnSpc>
                  <a:spcPts val="4200"/>
                </a:lnSpc>
              </a:pPr>
              <a:endPara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00605" y="1692144"/>
            <a:ext cx="6158695" cy="6626732"/>
            <a:chOff x="0" y="0"/>
            <a:chExt cx="8211593" cy="8835643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8211593" cy="2861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633"/>
                </a:lnSpc>
                <a:spcBef>
                  <a:spcPct val="0"/>
                </a:spcBef>
              </a:pPr>
              <a:r>
                <a:rPr lang="en-US" sz="4694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Bütün bu tanımlar dikkate alınarak ahlak,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874418"/>
              <a:ext cx="8211593" cy="4450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32555" lvl="1" indent="-416278" algn="l">
                <a:lnSpc>
                  <a:spcPts val="5398"/>
                </a:lnSpc>
                <a:buFont typeface="Arial"/>
                <a:buChar char="•"/>
              </a:pPr>
              <a:r>
                <a:rPr lang="en-US" sz="3856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Bireyin doğru ile yanlışı ayırt edebilmesini sağlayan ilkeler ve değerler bütünü olarak tanımlanabilir.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099003"/>
          </a:xfrm>
          <a:custGeom>
            <a:avLst/>
            <a:gdLst/>
            <a:ahLst/>
            <a:cxnLst/>
            <a:rect l="l" t="t" r="r" b="b"/>
            <a:pathLst>
              <a:path w="18288000" h="3099003">
                <a:moveTo>
                  <a:pt x="0" y="0"/>
                </a:moveTo>
                <a:lnTo>
                  <a:pt x="18288000" y="0"/>
                </a:lnTo>
                <a:lnTo>
                  <a:pt x="18288000" y="3099003"/>
                </a:lnTo>
                <a:lnTo>
                  <a:pt x="0" y="3099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1" t="-159541" b="-13757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5133975"/>
            <a:ext cx="16230600" cy="18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1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2025 </a:t>
            </a:r>
            <a:r>
              <a:rPr lang="en-US" sz="6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yılı</a:t>
            </a: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başı</a:t>
            </a: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itibarıyla</a:t>
            </a: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dünyada</a:t>
            </a: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tr-TR" sz="60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                           </a:t>
            </a:r>
            <a:r>
              <a:rPr lang="en-US" sz="6000" b="1" dirty="0" err="1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kişi</a:t>
            </a:r>
            <a:r>
              <a:rPr lang="en-US" sz="60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yaşamaktadır</a:t>
            </a:r>
            <a:r>
              <a:rPr lang="en-US" sz="60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.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609600" y="6067337"/>
            <a:ext cx="51267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8.191.988.453</a:t>
            </a:r>
            <a:endParaRPr lang="tr-TR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099003"/>
          </a:xfrm>
          <a:custGeom>
            <a:avLst/>
            <a:gdLst/>
            <a:ahLst/>
            <a:cxnLst/>
            <a:rect l="l" t="t" r="r" b="b"/>
            <a:pathLst>
              <a:path w="18288000" h="3099003">
                <a:moveTo>
                  <a:pt x="0" y="0"/>
                </a:moveTo>
                <a:lnTo>
                  <a:pt x="18288000" y="0"/>
                </a:lnTo>
                <a:lnTo>
                  <a:pt x="18288000" y="3099003"/>
                </a:lnTo>
                <a:lnTo>
                  <a:pt x="0" y="3099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1" t="-159541" b="-1375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35097" y="3099003"/>
            <a:ext cx="9552903" cy="7187997"/>
          </a:xfrm>
          <a:custGeom>
            <a:avLst/>
            <a:gdLst/>
            <a:ahLst/>
            <a:cxnLst/>
            <a:rect l="l" t="t" r="r" b="b"/>
            <a:pathLst>
              <a:path w="9552903" h="7187997">
                <a:moveTo>
                  <a:pt x="0" y="0"/>
                </a:moveTo>
                <a:lnTo>
                  <a:pt x="9552903" y="0"/>
                </a:lnTo>
                <a:lnTo>
                  <a:pt x="9552903" y="7187997"/>
                </a:lnTo>
                <a:lnTo>
                  <a:pt x="0" y="7187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" b="-17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5133975"/>
            <a:ext cx="6760024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Arkadaş Örüntülerini Nasıl Oluştururuz?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104046"/>
            <a:ext cx="5629091" cy="6154254"/>
          </a:xfrm>
          <a:custGeom>
            <a:avLst/>
            <a:gdLst/>
            <a:ahLst/>
            <a:cxnLst/>
            <a:rect l="l" t="t" r="r" b="b"/>
            <a:pathLst>
              <a:path w="5629091" h="6154254">
                <a:moveTo>
                  <a:pt x="0" y="0"/>
                </a:moveTo>
                <a:lnTo>
                  <a:pt x="5629091" y="0"/>
                </a:lnTo>
                <a:lnTo>
                  <a:pt x="5629091" y="6154254"/>
                </a:lnTo>
                <a:lnTo>
                  <a:pt x="0" y="61542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07670" y="3104046"/>
            <a:ext cx="5251630" cy="6154254"/>
          </a:xfrm>
          <a:custGeom>
            <a:avLst/>
            <a:gdLst/>
            <a:ahLst/>
            <a:cxnLst/>
            <a:rect l="l" t="t" r="r" b="b"/>
            <a:pathLst>
              <a:path w="5251630" h="6154254">
                <a:moveTo>
                  <a:pt x="0" y="0"/>
                </a:moveTo>
                <a:lnTo>
                  <a:pt x="5251630" y="0"/>
                </a:lnTo>
                <a:lnTo>
                  <a:pt x="5251630" y="6154254"/>
                </a:lnTo>
                <a:lnTo>
                  <a:pt x="0" y="615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44566" y="599315"/>
            <a:ext cx="9998869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İnsanlar İyi midir?</a:t>
            </a:r>
          </a:p>
        </p:txBody>
      </p:sp>
      <p:sp>
        <p:nvSpPr>
          <p:cNvPr id="5" name="Freeform 5"/>
          <p:cNvSpPr/>
          <p:nvPr/>
        </p:nvSpPr>
        <p:spPr>
          <a:xfrm>
            <a:off x="7393797" y="4617359"/>
            <a:ext cx="3877868" cy="3127627"/>
          </a:xfrm>
          <a:custGeom>
            <a:avLst/>
            <a:gdLst/>
            <a:ahLst/>
            <a:cxnLst/>
            <a:rect l="l" t="t" r="r" b="b"/>
            <a:pathLst>
              <a:path w="3877868" h="3127627">
                <a:moveTo>
                  <a:pt x="0" y="0"/>
                </a:moveTo>
                <a:lnTo>
                  <a:pt x="3877867" y="0"/>
                </a:lnTo>
                <a:lnTo>
                  <a:pt x="3877867" y="3127627"/>
                </a:lnTo>
                <a:lnTo>
                  <a:pt x="0" y="3127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255</Words>
  <Application>Microsoft Office PowerPoint</Application>
  <PresentationFormat>Özel</PresentationFormat>
  <Paragraphs>72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5" baseType="lpstr">
      <vt:lpstr>Arial</vt:lpstr>
      <vt:lpstr>Calibri</vt:lpstr>
      <vt:lpstr>HK Modular</vt:lpstr>
      <vt:lpstr>Abril Fatface</vt:lpstr>
      <vt:lpstr>Arimo Bold</vt:lpstr>
      <vt:lpstr>DM Sans Bold</vt:lpstr>
      <vt:lpstr>DM Sans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Ahlak Dersi</dc:title>
  <dc:creator>Eğitim Fakültesi</dc:creator>
  <cp:lastModifiedBy>Windows Kullanıcısı</cp:lastModifiedBy>
  <cp:revision>15</cp:revision>
  <dcterms:created xsi:type="dcterms:W3CDTF">2006-08-16T00:00:00Z</dcterms:created>
  <dcterms:modified xsi:type="dcterms:W3CDTF">2025-03-13T07:11:38Z</dcterms:modified>
  <dc:identifier>DAGOY4qR7p4</dc:identifier>
</cp:coreProperties>
</file>